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3"/>
  </p:handoutMasterIdLst>
  <p:sldIdLst>
    <p:sldId id="256" r:id="rId2"/>
    <p:sldId id="259" r:id="rId3"/>
    <p:sldId id="260" r:id="rId4"/>
    <p:sldId id="272" r:id="rId5"/>
    <p:sldId id="274" r:id="rId6"/>
    <p:sldId id="275" r:id="rId7"/>
    <p:sldId id="276" r:id="rId8"/>
    <p:sldId id="277" r:id="rId9"/>
    <p:sldId id="278" r:id="rId10"/>
    <p:sldId id="271" r:id="rId11"/>
    <p:sldId id="261" r:id="rId12"/>
    <p:sldId id="282" r:id="rId13"/>
    <p:sldId id="262" r:id="rId14"/>
    <p:sldId id="265" r:id="rId15"/>
    <p:sldId id="267" r:id="rId16"/>
    <p:sldId id="266" r:id="rId17"/>
    <p:sldId id="268" r:id="rId18"/>
    <p:sldId id="280" r:id="rId19"/>
    <p:sldId id="269" r:id="rId20"/>
    <p:sldId id="279" r:id="rId21"/>
    <p:sldId id="270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3C7A"/>
    <a:srgbClr val="F1F1F1"/>
    <a:srgbClr val="003374"/>
    <a:srgbClr val="173A8D"/>
    <a:srgbClr val="D6DEEA"/>
    <a:srgbClr val="FFFFFF"/>
    <a:srgbClr val="385592"/>
    <a:srgbClr val="9F9289"/>
    <a:srgbClr val="E2DEDB"/>
    <a:srgbClr val="3A58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pPr/>
              <a:t>5/30/2022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5/30/2022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5/30/2022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5/30/2022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5/30/2022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5/30/2022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5/30/2022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5/30/2022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5/30/2022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5/30/2022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5/30/2022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5/30/2022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270000"/>
            <a:ext cx="7886700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pPr/>
              <a:t>5/30/2022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57958"/>
            <a:ext cx="7886700" cy="10472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xmlns="" id="{78772B2C-D73A-2768-588F-65F2B7DCDDEF}"/>
              </a:ext>
            </a:extLst>
          </p:cNvPr>
          <p:cNvSpPr/>
          <p:nvPr/>
        </p:nvSpPr>
        <p:spPr>
          <a:xfrm>
            <a:off x="4367814" y="5078027"/>
            <a:ext cx="4705165" cy="17799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2334828" y="3099113"/>
            <a:ext cx="6365290" cy="1020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400" b="1" dirty="0">
                <a:ln w="0"/>
                <a:solidFill>
                  <a:srgbClr val="173A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Границы: что это такое и для чего они нужны дошкольнику?</a:t>
            </a:r>
            <a:endParaRPr lang="en-US" sz="4400" b="1" dirty="0">
              <a:ln w="0"/>
              <a:solidFill>
                <a:srgbClr val="173A8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6910F33-7BAC-D0E6-BB50-B8A41B995056}"/>
              </a:ext>
            </a:extLst>
          </p:cNvPr>
          <p:cNvSpPr txBox="1"/>
          <p:nvPr/>
        </p:nvSpPr>
        <p:spPr>
          <a:xfrm>
            <a:off x="4639206" y="5272951"/>
            <a:ext cx="4643020" cy="15850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1D3C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Подготовили педагоги-психологи: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1D3C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МАДОУ №146 Вагнер Елена Витальевна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600" b="1" dirty="0">
                <a:solidFill>
                  <a:srgbClr val="1D3C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МАДОУ №146 Козлова Алена Сергеевна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600" b="1" dirty="0">
                <a:solidFill>
                  <a:srgbClr val="1D3C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МАДОУ №185 </a:t>
            </a:r>
            <a:r>
              <a:rPr lang="ru-RU" sz="1600" b="1" dirty="0" err="1">
                <a:solidFill>
                  <a:srgbClr val="1D3C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Очинская</a:t>
            </a:r>
            <a:r>
              <a:rPr lang="ru-RU" sz="1600" b="1" dirty="0">
                <a:solidFill>
                  <a:srgbClr val="1D3C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Виктория Леонидовна</a:t>
            </a:r>
            <a:endParaRPr lang="ru-RU" sz="1600" dirty="0">
              <a:solidFill>
                <a:srgbClr val="1D3C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6521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707BA35-069A-446A-9B69-78042F4567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pSp>
        <p:nvGrpSpPr>
          <p:cNvPr id="2" name="Group 174"/>
          <p:cNvGrpSpPr>
            <a:grpSpLocks/>
          </p:cNvGrpSpPr>
          <p:nvPr/>
        </p:nvGrpSpPr>
        <p:grpSpPr bwMode="auto">
          <a:xfrm>
            <a:off x="1484354" y="559355"/>
            <a:ext cx="6349285" cy="1158749"/>
            <a:chOff x="1209" y="2280"/>
            <a:chExt cx="3360" cy="343"/>
          </a:xfrm>
        </p:grpSpPr>
        <p:sp>
          <p:nvSpPr>
            <p:cNvPr id="5" name="AutoShape 94"/>
            <p:cNvSpPr>
              <a:spLocks noChangeArrowheads="1"/>
            </p:cNvSpPr>
            <p:nvPr/>
          </p:nvSpPr>
          <p:spPr bwMode="gray">
            <a:xfrm>
              <a:off x="1209" y="2280"/>
              <a:ext cx="3360" cy="32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48BE67"/>
                </a:gs>
                <a:gs pos="100000">
                  <a:srgbClr val="48BE67">
                    <a:gamma/>
                    <a:tint val="36471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AutoShape 95"/>
            <p:cNvSpPr>
              <a:spLocks noChangeArrowheads="1"/>
            </p:cNvSpPr>
            <p:nvPr/>
          </p:nvSpPr>
          <p:spPr bwMode="gray">
            <a:xfrm>
              <a:off x="1238" y="2517"/>
              <a:ext cx="331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9FE9AA"/>
                </a:gs>
                <a:gs pos="100000">
                  <a:srgbClr val="9FE9AA">
                    <a:gamma/>
                    <a:tint val="42353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AutoShape 96"/>
            <p:cNvSpPr>
              <a:spLocks noChangeArrowheads="1"/>
            </p:cNvSpPr>
            <p:nvPr/>
          </p:nvSpPr>
          <p:spPr bwMode="gray">
            <a:xfrm>
              <a:off x="1238" y="2287"/>
              <a:ext cx="331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4DC976">
                    <a:gamma/>
                    <a:tint val="33333"/>
                    <a:invGamma/>
                  </a:srgbClr>
                </a:gs>
                <a:gs pos="100000">
                  <a:srgbClr val="4DC9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Text Box 97"/>
            <p:cNvSpPr txBox="1">
              <a:spLocks noChangeArrowheads="1"/>
            </p:cNvSpPr>
            <p:nvPr/>
          </p:nvSpPr>
          <p:spPr bwMode="gray">
            <a:xfrm>
              <a:off x="2061" y="2304"/>
              <a:ext cx="2016" cy="3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ru-RU" sz="3200" b="1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Для чего нужны границы?</a:t>
              </a:r>
              <a:endPara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7" name="Рисунок 16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874"/>
          <a:stretch/>
        </p:blipFill>
        <p:spPr bwMode="auto">
          <a:xfrm>
            <a:off x="624477" y="1788511"/>
            <a:ext cx="8087933" cy="50694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81769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707BA35-069A-446A-9B69-78042F4567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pSp>
        <p:nvGrpSpPr>
          <p:cNvPr id="4" name="Group 174"/>
          <p:cNvGrpSpPr>
            <a:grpSpLocks/>
          </p:cNvGrpSpPr>
          <p:nvPr/>
        </p:nvGrpSpPr>
        <p:grpSpPr bwMode="auto">
          <a:xfrm>
            <a:off x="1484354" y="559355"/>
            <a:ext cx="6349285" cy="1158749"/>
            <a:chOff x="1209" y="2280"/>
            <a:chExt cx="3360" cy="343"/>
          </a:xfrm>
        </p:grpSpPr>
        <p:sp>
          <p:nvSpPr>
            <p:cNvPr id="5" name="AutoShape 94"/>
            <p:cNvSpPr>
              <a:spLocks noChangeArrowheads="1"/>
            </p:cNvSpPr>
            <p:nvPr/>
          </p:nvSpPr>
          <p:spPr bwMode="gray">
            <a:xfrm>
              <a:off x="1209" y="2280"/>
              <a:ext cx="3360" cy="32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48BE67"/>
                </a:gs>
                <a:gs pos="100000">
                  <a:srgbClr val="48BE67">
                    <a:gamma/>
                    <a:tint val="36471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AutoShape 95"/>
            <p:cNvSpPr>
              <a:spLocks noChangeArrowheads="1"/>
            </p:cNvSpPr>
            <p:nvPr/>
          </p:nvSpPr>
          <p:spPr bwMode="gray">
            <a:xfrm>
              <a:off x="1238" y="2517"/>
              <a:ext cx="331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9FE9AA"/>
                </a:gs>
                <a:gs pos="100000">
                  <a:srgbClr val="9FE9AA">
                    <a:gamma/>
                    <a:tint val="42353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AutoShape 96"/>
            <p:cNvSpPr>
              <a:spLocks noChangeArrowheads="1"/>
            </p:cNvSpPr>
            <p:nvPr/>
          </p:nvSpPr>
          <p:spPr bwMode="gray">
            <a:xfrm>
              <a:off x="1238" y="2287"/>
              <a:ext cx="331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4DC976">
                    <a:gamma/>
                    <a:tint val="33333"/>
                    <a:invGamma/>
                  </a:srgbClr>
                </a:gs>
                <a:gs pos="100000">
                  <a:srgbClr val="4DC9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Text Box 97"/>
            <p:cNvSpPr txBox="1">
              <a:spLocks noChangeArrowheads="1"/>
            </p:cNvSpPr>
            <p:nvPr/>
          </p:nvSpPr>
          <p:spPr bwMode="gray">
            <a:xfrm>
              <a:off x="2061" y="2304"/>
              <a:ext cx="2016" cy="3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ru-RU" sz="3200" b="1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Для чего нужны границы?</a:t>
              </a:r>
              <a:endPara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9" name="Рисунок 8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924" r="5238" b="1936"/>
          <a:stretch/>
        </p:blipFill>
        <p:spPr bwMode="auto">
          <a:xfrm>
            <a:off x="257577" y="1640404"/>
            <a:ext cx="8770513" cy="52175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831838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6">
            <a:extLst>
              <a:ext uri="{FF2B5EF4-FFF2-40B4-BE49-F238E27FC236}">
                <a16:creationId xmlns:a16="http://schemas.microsoft.com/office/drawing/2014/main" xmlns="" id="{86319B39-3EA8-F183-5661-45AA3C149051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73114" y="445988"/>
            <a:ext cx="8797771" cy="151597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80D4F2"/>
              </a:gs>
              <a:gs pos="100000">
                <a:srgbClr val="80D4F2">
                  <a:gamma/>
                  <a:tint val="60784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доступно рассказать о них детям?</a:t>
            </a:r>
          </a:p>
          <a:p>
            <a:pPr algn="ctr"/>
            <a:r>
              <a:rPr lang="en-US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Техника «Круги отношений»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EF476457-3223-0DCB-3636-E5CC09D313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3241" y="2135063"/>
            <a:ext cx="4617515" cy="4643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0256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71"/>
          <p:cNvGrpSpPr>
            <a:grpSpLocks/>
          </p:cNvGrpSpPr>
          <p:nvPr/>
        </p:nvGrpSpPr>
        <p:grpSpPr bwMode="auto">
          <a:xfrm>
            <a:off x="656510" y="1101308"/>
            <a:ext cx="7794718" cy="1503376"/>
            <a:chOff x="1322" y="1906"/>
            <a:chExt cx="3360" cy="432"/>
          </a:xfrm>
        </p:grpSpPr>
        <p:sp>
          <p:nvSpPr>
            <p:cNvPr id="7" name="AutoShape 6"/>
            <p:cNvSpPr>
              <a:spLocks noChangeArrowheads="1"/>
            </p:cNvSpPr>
            <p:nvPr/>
          </p:nvSpPr>
          <p:spPr bwMode="gray">
            <a:xfrm>
              <a:off x="1322" y="1907"/>
              <a:ext cx="3360" cy="32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80D4F2"/>
                </a:gs>
                <a:gs pos="100000">
                  <a:srgbClr val="80D4F2">
                    <a:gamma/>
                    <a:tint val="6078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AutoShape 7"/>
            <p:cNvSpPr>
              <a:spLocks noChangeArrowheads="1"/>
            </p:cNvSpPr>
            <p:nvPr/>
          </p:nvSpPr>
          <p:spPr bwMode="gray">
            <a:xfrm>
              <a:off x="1346" y="2147"/>
              <a:ext cx="331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ADE2F5"/>
                </a:gs>
                <a:gs pos="100000">
                  <a:srgbClr val="ADE2F5">
                    <a:gamma/>
                    <a:tint val="51373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AutoShape 8"/>
            <p:cNvSpPr>
              <a:spLocks noChangeArrowheads="1"/>
            </p:cNvSpPr>
            <p:nvPr/>
          </p:nvSpPr>
          <p:spPr bwMode="gray">
            <a:xfrm>
              <a:off x="1322" y="1907"/>
              <a:ext cx="331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80D4F2">
                    <a:gamma/>
                    <a:tint val="33333"/>
                    <a:invGamma/>
                  </a:srgbClr>
                </a:gs>
                <a:gs pos="100000">
                  <a:srgbClr val="80D4F2"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Text Box 16"/>
            <p:cNvSpPr txBox="1">
              <a:spLocks noChangeArrowheads="1"/>
            </p:cNvSpPr>
            <p:nvPr/>
          </p:nvSpPr>
          <p:spPr bwMode="gray">
            <a:xfrm>
              <a:off x="1752" y="1906"/>
              <a:ext cx="2643" cy="4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ru-RU" sz="3200" b="1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Как доступно рассказать о них детям?</a:t>
              </a:r>
              <a:endPara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8" name="Рисунок 17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280" b="420"/>
          <a:stretch/>
        </p:blipFill>
        <p:spPr bwMode="auto">
          <a:xfrm>
            <a:off x="1918952" y="2339567"/>
            <a:ext cx="5125792" cy="43703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812682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8362" y="360608"/>
            <a:ext cx="8516850" cy="162926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4502" y="1259557"/>
            <a:ext cx="7886700" cy="73031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личных границ у ребенка</a:t>
            </a:r>
            <a:br>
              <a:rPr lang="ru-RU" sz="3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Реакции родителей на нарушение ребенком границ в отношениях</a:t>
            </a:r>
            <a:r>
              <a:rPr lang="ru-RU" sz="3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93042" y="2498500"/>
            <a:ext cx="3789561" cy="4167859"/>
          </a:xfrm>
        </p:spPr>
        <p:txBody>
          <a:bodyPr/>
          <a:lstStyle/>
          <a:p>
            <a:r>
              <a:rPr lang="ru-RU" dirty="0"/>
              <a:t>Вариант 1</a:t>
            </a:r>
          </a:p>
        </p:txBody>
      </p:sp>
      <p:pic>
        <p:nvPicPr>
          <p:cNvPr id="1026" name="Рисунок 2" descr="ВАЖНО! Техника постановки границ для детей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73" y="3201167"/>
            <a:ext cx="3885730" cy="3319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5038859" y="1989875"/>
            <a:ext cx="3886200" cy="4351338"/>
          </a:xfrm>
        </p:spPr>
        <p:txBody>
          <a:bodyPr/>
          <a:lstStyle/>
          <a:p>
            <a:endParaRPr lang="ru-RU" dirty="0"/>
          </a:p>
          <a:p>
            <a:r>
              <a:rPr lang="ru-RU" dirty="0"/>
              <a:t>Вариант 2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38865" y="3201167"/>
            <a:ext cx="3760619" cy="3319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6392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18"/>
          <p:cNvSpPr txBox="1">
            <a:spLocks noGrp="1" noChangeArrowheads="1"/>
          </p:cNvSpPr>
          <p:nvPr>
            <p:ph type="title"/>
          </p:nvPr>
        </p:nvSpPr>
        <p:spPr bwMode="gray">
          <a:xfrm>
            <a:off x="821251" y="473545"/>
            <a:ext cx="7886700" cy="1047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8D67E1"/>
              </a:gs>
              <a:gs pos="100000">
                <a:srgbClr val="8D67E1">
                  <a:gamma/>
                  <a:tint val="36471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личных границ у ребенка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Техники постановки границ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1251" y="2126603"/>
            <a:ext cx="8104433" cy="4158287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/>
              <a:t>Техника «ФВО» - «Факты – Высказывание – Ожидания»</a:t>
            </a:r>
          </a:p>
          <a:p>
            <a:pPr marL="0" indent="0" algn="ctr"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Оглашение факта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Собственные переживания по поводу произошедшего 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Возмещение «ущерба»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14881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699483" y="2094248"/>
            <a:ext cx="7886700" cy="4906963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Техника «Четыре цвета свободы» </a:t>
            </a:r>
            <a:endParaRPr lang="ru-RU" dirty="0"/>
          </a:p>
        </p:txBody>
      </p:sp>
      <p:sp>
        <p:nvSpPr>
          <p:cNvPr id="5" name="AutoShape 118"/>
          <p:cNvSpPr txBox="1">
            <a:spLocks noChangeArrowheads="1"/>
          </p:cNvSpPr>
          <p:nvPr/>
        </p:nvSpPr>
        <p:spPr bwMode="gray">
          <a:xfrm>
            <a:off x="873348" y="377008"/>
            <a:ext cx="7886700" cy="1047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8D67E1"/>
              </a:gs>
              <a:gs pos="100000">
                <a:srgbClr val="8D67E1">
                  <a:gamma/>
                  <a:tint val="36471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личных границ у ребенка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Техники постановки границ</a:t>
            </a:r>
            <a:endParaRPr lang="ru-RU" sz="3200" dirty="0"/>
          </a:p>
        </p:txBody>
      </p:sp>
      <p:pic>
        <p:nvPicPr>
          <p:cNvPr id="1026" name="Picture 2" descr="https://bashny.net/uploads/images/00/00/44/2016/10/21/0b25691c8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498" y="2649403"/>
            <a:ext cx="5112778" cy="38305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566504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426265"/>
            <a:ext cx="7886700" cy="77891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871" y="1986734"/>
            <a:ext cx="8206257" cy="4906963"/>
          </a:xfrm>
        </p:spPr>
        <p:txBody>
          <a:bodyPr>
            <a:normAutofit lnSpcReduction="10000"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Запреты всегда должны соответствовать возрасту ребенка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Ставя запреты, нужно обязательно объяснять свою мотивацию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Устанавливая правила, всегда спрашивайте себя, достаточно ли они обоснованы 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4.Обсуждайте их со всеми членами семьи введение правил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Будьте последовательны в том, что вы запрещаете ребенку. 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Корректируйте список ограничений.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Обращайте внимание на выполнение правил ребенком.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3574" y="366585"/>
            <a:ext cx="8516850" cy="162926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70277" y="426265"/>
            <a:ext cx="800261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Формирование личных границ у ребенка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133630" y="1181218"/>
            <a:ext cx="74976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определить цветовые зоны правил</a:t>
            </a:r>
          </a:p>
        </p:txBody>
      </p:sp>
    </p:spTree>
    <p:extLst>
      <p:ext uri="{BB962C8B-B14F-4D97-AF65-F5344CB8AC3E}">
        <p14:creationId xmlns:p14="http://schemas.microsoft.com/office/powerpoint/2010/main" val="9308611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B29BFB4-62B7-F7B3-A4FE-F14CCE1AB4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756" y="1737973"/>
            <a:ext cx="7729594" cy="4515671"/>
          </a:xfrm>
        </p:spPr>
        <p:txBody>
          <a:bodyPr/>
          <a:lstStyle/>
          <a:p>
            <a:pPr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Шаг первый</a:t>
            </a:r>
            <a:r>
              <a:rPr lang="ru-RU" sz="1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Если возникает ситуация, когда нарушается личное пространство ребенка, он должен уметь почувствовать и понять: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SzPts val="1000"/>
              <a:buNone/>
              <a:tabLst>
                <a:tab pos="457200" algn="l"/>
              </a:tabLs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что ситуация является некомфортной или опасной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SzPts val="1000"/>
              <a:buNone/>
              <a:tabLst>
                <a:tab pos="457200" algn="l"/>
              </a:tabLs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что его личное пространство нарушено без его разрешения;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SzPts val="1000"/>
              <a:buNone/>
              <a:tabLst>
                <a:tab pos="457200" algn="l"/>
              </a:tabLs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что ему не нравится ситуация, в которой он находится, и он хочет прекратить то, что происходит.</a:t>
            </a: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SzPts val="1000"/>
              <a:buNone/>
              <a:tabLst>
                <a:tab pos="457200" algn="l"/>
              </a:tabLst>
            </a:pPr>
            <a:r>
              <a:rPr lang="ru-RU" sz="1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Шаг второй</a:t>
            </a:r>
            <a:endParaRPr lang="ru-RU" sz="18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SzPts val="1000"/>
              <a:buNone/>
              <a:tabLst>
                <a:tab pos="457200" algn="l"/>
              </a:tabLs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Ребенок должен попытаться сам остановить некомфортную или опасную ситуацию, сделав что-либо. Он должен сказать себе: «Стоп! Мне некомфортно». </a:t>
            </a: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SzPts val="1000"/>
              <a:buNone/>
              <a:tabLst>
                <a:tab pos="457200" algn="l"/>
              </a:tabLst>
            </a:pPr>
            <a:r>
              <a:rPr lang="ru-RU" sz="1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Шаг третий</a:t>
            </a:r>
            <a:endParaRPr lang="ru-RU" sz="18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SzPts val="1000"/>
              <a:buNone/>
              <a:tabLst>
                <a:tab pos="457200" algn="l"/>
              </a:tabLs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Если ребенок сам не может справиться с ситуацией, он должен обратиться за помощью. В первую очередь — к родителям.  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ED2C0CF3-5C55-FB96-B237-86008046F3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273" y="344334"/>
            <a:ext cx="8516850" cy="125442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F503FDB-AF7A-C54C-45CE-78A365A9A504}"/>
              </a:ext>
            </a:extLst>
          </p:cNvPr>
          <p:cNvSpPr txBox="1"/>
          <p:nvPr/>
        </p:nvSpPr>
        <p:spPr>
          <a:xfrm>
            <a:off x="785756" y="386772"/>
            <a:ext cx="78867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личных границ у ребенка</a:t>
            </a:r>
            <a:endParaRPr lang="ru-RU" sz="3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2664F67-FABD-3C82-EB89-80FBCEFA7F92}"/>
              </a:ext>
            </a:extLst>
          </p:cNvPr>
          <p:cNvSpPr txBox="1"/>
          <p:nvPr/>
        </p:nvSpPr>
        <p:spPr>
          <a:xfrm>
            <a:off x="2395422" y="903898"/>
            <a:ext cx="45764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Алгоритм «Три шага»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2934570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0318" y="518993"/>
            <a:ext cx="7886700" cy="104722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7150" y="518993"/>
            <a:ext cx="8516850" cy="162926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62884" y="687295"/>
            <a:ext cx="828111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личных границ у ребенка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627150" y="1424546"/>
            <a:ext cx="7886700" cy="4906963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«Карта моей жизни»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5466" y="2303465"/>
            <a:ext cx="6650438" cy="4156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594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712" y="1750319"/>
            <a:ext cx="7886700" cy="896085"/>
          </a:xfrm>
        </p:spPr>
        <p:txBody>
          <a:bodyPr>
            <a:normAutofit fontScale="90000"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ru-RU" sz="4400" b="1" dirty="0">
                <a:ln w="0"/>
                <a:solidFill>
                  <a:srgbClr val="173A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+mn-ea"/>
                <a:cs typeface="+mn-cs"/>
              </a:rPr>
              <a:t>Границы что это такое и для чего они нужны дошкольнику?</a:t>
            </a:r>
            <a:r>
              <a:rPr lang="en-US" sz="4400" b="1" dirty="0">
                <a:ln w="0"/>
                <a:solidFill>
                  <a:srgbClr val="173A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+mn-ea"/>
                <a:cs typeface="+mn-cs"/>
              </a:rPr>
              <a:t/>
            </a:r>
            <a:br>
              <a:rPr lang="en-US" sz="4400" b="1" dirty="0">
                <a:ln w="0"/>
                <a:solidFill>
                  <a:srgbClr val="173A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+mn-ea"/>
                <a:cs typeface="+mn-cs"/>
              </a:rPr>
            </a:br>
            <a:endParaRPr lang="en-US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</p:txBody>
      </p:sp>
      <p:grpSp>
        <p:nvGrpSpPr>
          <p:cNvPr id="178" name="Group 171"/>
          <p:cNvGrpSpPr>
            <a:grpSpLocks/>
          </p:cNvGrpSpPr>
          <p:nvPr/>
        </p:nvGrpSpPr>
        <p:grpSpPr bwMode="auto">
          <a:xfrm>
            <a:off x="1540906" y="4645052"/>
            <a:ext cx="6962150" cy="802974"/>
            <a:chOff x="1200" y="2739"/>
            <a:chExt cx="3360" cy="387"/>
          </a:xfrm>
        </p:grpSpPr>
        <p:sp>
          <p:nvSpPr>
            <p:cNvPr id="179" name="AutoShape 6"/>
            <p:cNvSpPr>
              <a:spLocks noChangeArrowheads="1"/>
            </p:cNvSpPr>
            <p:nvPr/>
          </p:nvSpPr>
          <p:spPr bwMode="gray">
            <a:xfrm>
              <a:off x="1200" y="2747"/>
              <a:ext cx="3360" cy="32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80D4F2"/>
                </a:gs>
                <a:gs pos="100000">
                  <a:srgbClr val="80D4F2">
                    <a:gamma/>
                    <a:tint val="6078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0" name="AutoShape 7"/>
            <p:cNvSpPr>
              <a:spLocks noChangeArrowheads="1"/>
            </p:cNvSpPr>
            <p:nvPr/>
          </p:nvSpPr>
          <p:spPr bwMode="gray">
            <a:xfrm>
              <a:off x="1229" y="2984"/>
              <a:ext cx="331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ADE2F5"/>
                </a:gs>
                <a:gs pos="100000">
                  <a:srgbClr val="ADE2F5">
                    <a:gamma/>
                    <a:tint val="51373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" name="AutoShape 8"/>
            <p:cNvSpPr>
              <a:spLocks noChangeArrowheads="1"/>
            </p:cNvSpPr>
            <p:nvPr/>
          </p:nvSpPr>
          <p:spPr bwMode="gray">
            <a:xfrm>
              <a:off x="1229" y="2754"/>
              <a:ext cx="331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80D4F2">
                    <a:gamma/>
                    <a:tint val="33333"/>
                    <a:invGamma/>
                  </a:srgbClr>
                </a:gs>
                <a:gs pos="100000">
                  <a:srgbClr val="80D4F2"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2" name="Text Box 16"/>
            <p:cNvSpPr txBox="1">
              <a:spLocks noChangeArrowheads="1"/>
            </p:cNvSpPr>
            <p:nvPr/>
          </p:nvSpPr>
          <p:spPr bwMode="gray">
            <a:xfrm>
              <a:off x="1776" y="2785"/>
              <a:ext cx="2016" cy="3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ru-RU" sz="20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Как доступно рассказать о них детям?</a:t>
              </a:r>
              <a:endPara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83" name="Group 105"/>
            <p:cNvGrpSpPr>
              <a:grpSpLocks/>
            </p:cNvGrpSpPr>
            <p:nvPr/>
          </p:nvGrpSpPr>
          <p:grpSpPr bwMode="auto">
            <a:xfrm>
              <a:off x="1440" y="2739"/>
              <a:ext cx="336" cy="333"/>
              <a:chOff x="1289" y="582"/>
              <a:chExt cx="668" cy="668"/>
            </a:xfrm>
          </p:grpSpPr>
          <p:sp>
            <p:nvSpPr>
              <p:cNvPr id="185" name="Oval 106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86" name="Oval 107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87" name="Oval 108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88" name="Oval 109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89" name="Oval 110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sp>
          <p:nvSpPr>
            <p:cNvPr id="184" name="Text Box 111"/>
            <p:cNvSpPr txBox="1">
              <a:spLocks noChangeArrowheads="1"/>
            </p:cNvSpPr>
            <p:nvPr/>
          </p:nvSpPr>
          <p:spPr bwMode="gray">
            <a:xfrm>
              <a:off x="1513" y="2795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400" dirty="0">
                  <a:solidFill>
                    <a:srgbClr val="000000"/>
                  </a:solidFill>
                </a:rPr>
                <a:t>4</a:t>
              </a:r>
            </a:p>
          </p:txBody>
        </p:sp>
      </p:grpSp>
      <p:grpSp>
        <p:nvGrpSpPr>
          <p:cNvPr id="190" name="Group 172"/>
          <p:cNvGrpSpPr>
            <a:grpSpLocks/>
          </p:cNvGrpSpPr>
          <p:nvPr/>
        </p:nvGrpSpPr>
        <p:grpSpPr bwMode="auto">
          <a:xfrm>
            <a:off x="1637540" y="5439782"/>
            <a:ext cx="6617817" cy="669767"/>
            <a:chOff x="1209" y="3198"/>
            <a:chExt cx="3360" cy="333"/>
          </a:xfrm>
        </p:grpSpPr>
        <p:sp>
          <p:nvSpPr>
            <p:cNvPr id="191" name="AutoShape 118"/>
            <p:cNvSpPr>
              <a:spLocks noChangeArrowheads="1"/>
            </p:cNvSpPr>
            <p:nvPr/>
          </p:nvSpPr>
          <p:spPr bwMode="gray">
            <a:xfrm>
              <a:off x="1209" y="3198"/>
              <a:ext cx="3360" cy="32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8D67E1"/>
                </a:gs>
                <a:gs pos="100000">
                  <a:srgbClr val="8D67E1">
                    <a:gamma/>
                    <a:tint val="36471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2" name="AutoShape 119"/>
            <p:cNvSpPr>
              <a:spLocks noChangeArrowheads="1"/>
            </p:cNvSpPr>
            <p:nvPr/>
          </p:nvSpPr>
          <p:spPr bwMode="gray">
            <a:xfrm>
              <a:off x="1238" y="3435"/>
              <a:ext cx="331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CFC0F2"/>
                </a:gs>
                <a:gs pos="100000">
                  <a:srgbClr val="CFC0F2">
                    <a:gamma/>
                    <a:tint val="57647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" name="AutoShape 120"/>
            <p:cNvSpPr>
              <a:spLocks noChangeArrowheads="1"/>
            </p:cNvSpPr>
            <p:nvPr/>
          </p:nvSpPr>
          <p:spPr bwMode="gray">
            <a:xfrm>
              <a:off x="1238" y="3205"/>
              <a:ext cx="331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A080E6">
                    <a:gamma/>
                    <a:tint val="54510"/>
                    <a:invGamma/>
                  </a:srgbClr>
                </a:gs>
                <a:gs pos="100000">
                  <a:srgbClr val="A080E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" name="Text Box 121"/>
            <p:cNvSpPr txBox="1">
              <a:spLocks noChangeArrowheads="1"/>
            </p:cNvSpPr>
            <p:nvPr/>
          </p:nvSpPr>
          <p:spPr bwMode="gray">
            <a:xfrm>
              <a:off x="1785" y="3236"/>
              <a:ext cx="2765" cy="1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20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Как формировать личные границы у детей</a:t>
              </a:r>
              <a:endPara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95" name="Group 122"/>
            <p:cNvGrpSpPr>
              <a:grpSpLocks/>
            </p:cNvGrpSpPr>
            <p:nvPr/>
          </p:nvGrpSpPr>
          <p:grpSpPr bwMode="auto">
            <a:xfrm>
              <a:off x="1449" y="3198"/>
              <a:ext cx="336" cy="333"/>
              <a:chOff x="1289" y="582"/>
              <a:chExt cx="668" cy="668"/>
            </a:xfrm>
          </p:grpSpPr>
          <p:sp>
            <p:nvSpPr>
              <p:cNvPr id="197" name="Oval 123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98" name="Oval 124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99" name="Oval 125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00" name="Oval 126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01" name="Oval 127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sp>
          <p:nvSpPr>
            <p:cNvPr id="196" name="Text Box 128"/>
            <p:cNvSpPr txBox="1">
              <a:spLocks noChangeArrowheads="1"/>
            </p:cNvSpPr>
            <p:nvPr/>
          </p:nvSpPr>
          <p:spPr bwMode="gray">
            <a:xfrm>
              <a:off x="1530" y="3232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400" dirty="0">
                  <a:solidFill>
                    <a:srgbClr val="000000"/>
                  </a:solidFill>
                </a:rPr>
                <a:t>5</a:t>
              </a:r>
            </a:p>
          </p:txBody>
        </p:sp>
      </p:grpSp>
      <p:grpSp>
        <p:nvGrpSpPr>
          <p:cNvPr id="202" name="Group 173"/>
          <p:cNvGrpSpPr>
            <a:grpSpLocks/>
          </p:cNvGrpSpPr>
          <p:nvPr/>
        </p:nvGrpSpPr>
        <p:grpSpPr bwMode="auto">
          <a:xfrm>
            <a:off x="1540906" y="3122742"/>
            <a:ext cx="7002321" cy="804593"/>
            <a:chOff x="1229" y="1800"/>
            <a:chExt cx="3312" cy="381"/>
          </a:xfrm>
        </p:grpSpPr>
        <p:grpSp>
          <p:nvGrpSpPr>
            <p:cNvPr id="203" name="Group 129"/>
            <p:cNvGrpSpPr>
              <a:grpSpLocks/>
            </p:cNvGrpSpPr>
            <p:nvPr/>
          </p:nvGrpSpPr>
          <p:grpSpPr bwMode="auto">
            <a:xfrm>
              <a:off x="1440" y="1800"/>
              <a:ext cx="336" cy="333"/>
              <a:chOff x="1289" y="582"/>
              <a:chExt cx="668" cy="668"/>
            </a:xfrm>
          </p:grpSpPr>
          <p:sp>
            <p:nvSpPr>
              <p:cNvPr id="216" name="Oval 130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17" name="Oval 131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18" name="Oval 132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19" name="Oval 133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20" name="Oval 134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sp>
          <p:nvSpPr>
            <p:cNvPr id="204" name="Text Box 135"/>
            <p:cNvSpPr txBox="1">
              <a:spLocks noChangeArrowheads="1"/>
            </p:cNvSpPr>
            <p:nvPr/>
          </p:nvSpPr>
          <p:spPr bwMode="gray">
            <a:xfrm>
              <a:off x="1488" y="1808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205" name="AutoShape 137"/>
            <p:cNvSpPr>
              <a:spLocks noChangeArrowheads="1"/>
            </p:cNvSpPr>
            <p:nvPr/>
          </p:nvSpPr>
          <p:spPr bwMode="gray">
            <a:xfrm>
              <a:off x="1237" y="1802"/>
              <a:ext cx="3304" cy="32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E35E23"/>
                </a:gs>
                <a:gs pos="100000">
                  <a:srgbClr val="E35E23">
                    <a:gamma/>
                    <a:tint val="48627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" name="AutoShape 138"/>
            <p:cNvSpPr>
              <a:spLocks noChangeArrowheads="1"/>
            </p:cNvSpPr>
            <p:nvPr/>
          </p:nvSpPr>
          <p:spPr bwMode="gray">
            <a:xfrm>
              <a:off x="1229" y="2045"/>
              <a:ext cx="331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0AB8C"/>
                </a:gs>
                <a:gs pos="100000">
                  <a:srgbClr val="F0AB8C">
                    <a:gamma/>
                    <a:tint val="54510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" name="AutoShape 139"/>
            <p:cNvSpPr>
              <a:spLocks noChangeArrowheads="1"/>
            </p:cNvSpPr>
            <p:nvPr/>
          </p:nvSpPr>
          <p:spPr bwMode="gray">
            <a:xfrm>
              <a:off x="1229" y="1815"/>
              <a:ext cx="331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17943">
                    <a:gamma/>
                    <a:tint val="33333"/>
                    <a:invGamma/>
                  </a:srgbClr>
                </a:gs>
                <a:gs pos="100000">
                  <a:srgbClr val="F17943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" name="Text Box 140"/>
            <p:cNvSpPr txBox="1">
              <a:spLocks noChangeArrowheads="1"/>
            </p:cNvSpPr>
            <p:nvPr/>
          </p:nvSpPr>
          <p:spPr bwMode="gray">
            <a:xfrm>
              <a:off x="1776" y="1846"/>
              <a:ext cx="2746" cy="3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20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Самодиагностика «Нарушаете ли вы свои границы?»</a:t>
              </a:r>
              <a:endPara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09" name="Group 141"/>
            <p:cNvGrpSpPr>
              <a:grpSpLocks/>
            </p:cNvGrpSpPr>
            <p:nvPr/>
          </p:nvGrpSpPr>
          <p:grpSpPr bwMode="auto">
            <a:xfrm>
              <a:off x="1440" y="1800"/>
              <a:ext cx="336" cy="333"/>
              <a:chOff x="1289" y="582"/>
              <a:chExt cx="668" cy="668"/>
            </a:xfrm>
          </p:grpSpPr>
          <p:sp>
            <p:nvSpPr>
              <p:cNvPr id="211" name="Oval 142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12" name="Oval 143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13" name="Oval 144"/>
              <p:cNvSpPr>
                <a:spLocks noChangeArrowheads="1"/>
              </p:cNvSpPr>
              <p:nvPr/>
            </p:nvSpPr>
            <p:spPr bwMode="gray">
              <a:xfrm>
                <a:off x="1384" y="695"/>
                <a:ext cx="441" cy="42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14" name="Oval 145"/>
              <p:cNvSpPr>
                <a:spLocks noChangeArrowheads="1"/>
              </p:cNvSpPr>
              <p:nvPr/>
            </p:nvSpPr>
            <p:spPr bwMode="gray">
              <a:xfrm>
                <a:off x="1313" y="597"/>
                <a:ext cx="600" cy="5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15" name="Oval 146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sp>
          <p:nvSpPr>
            <p:cNvPr id="210" name="Text Box 147"/>
            <p:cNvSpPr txBox="1">
              <a:spLocks noChangeArrowheads="1"/>
            </p:cNvSpPr>
            <p:nvPr/>
          </p:nvSpPr>
          <p:spPr bwMode="gray">
            <a:xfrm>
              <a:off x="1514" y="1835"/>
              <a:ext cx="213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2400" dirty="0">
                  <a:solidFill>
                    <a:srgbClr val="000000"/>
                  </a:solidFill>
                </a:rPr>
                <a:t>2</a:t>
              </a:r>
            </a:p>
          </p:txBody>
        </p:sp>
      </p:grpSp>
      <p:grpSp>
        <p:nvGrpSpPr>
          <p:cNvPr id="221" name="Group 168"/>
          <p:cNvGrpSpPr>
            <a:grpSpLocks/>
          </p:cNvGrpSpPr>
          <p:nvPr/>
        </p:nvGrpSpPr>
        <p:grpSpPr bwMode="auto">
          <a:xfrm>
            <a:off x="1621665" y="2490828"/>
            <a:ext cx="5334000" cy="528638"/>
            <a:chOff x="1200" y="1344"/>
            <a:chExt cx="3360" cy="333"/>
          </a:xfrm>
        </p:grpSpPr>
        <p:sp>
          <p:nvSpPr>
            <p:cNvPr id="222" name="AutoShape 113"/>
            <p:cNvSpPr>
              <a:spLocks noChangeArrowheads="1"/>
            </p:cNvSpPr>
            <p:nvPr/>
          </p:nvSpPr>
          <p:spPr bwMode="gray">
            <a:xfrm>
              <a:off x="1200" y="1352"/>
              <a:ext cx="3360" cy="32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2DE78"/>
                </a:gs>
                <a:gs pos="100000">
                  <a:srgbClr val="F2DE78">
                    <a:gamma/>
                    <a:tint val="39216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3" name="AutoShape 114"/>
            <p:cNvSpPr>
              <a:spLocks noChangeArrowheads="1"/>
            </p:cNvSpPr>
            <p:nvPr/>
          </p:nvSpPr>
          <p:spPr bwMode="gray">
            <a:xfrm>
              <a:off x="1229" y="1589"/>
              <a:ext cx="331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8F6B4"/>
                </a:gs>
                <a:gs pos="100000">
                  <a:srgbClr val="F8F6B4">
                    <a:gamma/>
                    <a:tint val="27451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4" name="AutoShape 115"/>
            <p:cNvSpPr>
              <a:spLocks noChangeArrowheads="1"/>
            </p:cNvSpPr>
            <p:nvPr/>
          </p:nvSpPr>
          <p:spPr bwMode="gray">
            <a:xfrm>
              <a:off x="1229" y="1359"/>
              <a:ext cx="331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DED85">
                    <a:gamma/>
                    <a:tint val="27451"/>
                    <a:invGamma/>
                  </a:srgbClr>
                </a:gs>
                <a:gs pos="100000">
                  <a:srgbClr val="EDED85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" name="Text Box 116"/>
            <p:cNvSpPr txBox="1">
              <a:spLocks noChangeArrowheads="1"/>
            </p:cNvSpPr>
            <p:nvPr/>
          </p:nvSpPr>
          <p:spPr bwMode="gray">
            <a:xfrm>
              <a:off x="1776" y="1390"/>
              <a:ext cx="201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ru-RU" sz="20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Понятие «Границы».</a:t>
              </a:r>
              <a:endPara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26" name="Group 152"/>
            <p:cNvGrpSpPr>
              <a:grpSpLocks/>
            </p:cNvGrpSpPr>
            <p:nvPr/>
          </p:nvGrpSpPr>
          <p:grpSpPr bwMode="auto">
            <a:xfrm>
              <a:off x="1440" y="1344"/>
              <a:ext cx="336" cy="333"/>
              <a:chOff x="1289" y="582"/>
              <a:chExt cx="668" cy="668"/>
            </a:xfrm>
          </p:grpSpPr>
          <p:sp>
            <p:nvSpPr>
              <p:cNvPr id="235" name="Oval 153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6" name="Oval 154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37" name="Oval 155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38" name="Oval 156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39" name="Oval 157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sp>
          <p:nvSpPr>
            <p:cNvPr id="227" name="Text Box 158"/>
            <p:cNvSpPr txBox="1">
              <a:spLocks noChangeArrowheads="1"/>
            </p:cNvSpPr>
            <p:nvPr/>
          </p:nvSpPr>
          <p:spPr bwMode="gray">
            <a:xfrm>
              <a:off x="1488" y="1352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</a:rPr>
                <a:t>1</a:t>
              </a:r>
            </a:p>
          </p:txBody>
        </p:sp>
        <p:grpSp>
          <p:nvGrpSpPr>
            <p:cNvPr id="228" name="Group 159"/>
            <p:cNvGrpSpPr>
              <a:grpSpLocks/>
            </p:cNvGrpSpPr>
            <p:nvPr/>
          </p:nvGrpSpPr>
          <p:grpSpPr bwMode="auto">
            <a:xfrm>
              <a:off x="1440" y="1344"/>
              <a:ext cx="336" cy="333"/>
              <a:chOff x="1289" y="582"/>
              <a:chExt cx="668" cy="668"/>
            </a:xfrm>
          </p:grpSpPr>
          <p:sp>
            <p:nvSpPr>
              <p:cNvPr id="230" name="Oval 160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1" name="Oval 161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32" name="Oval 162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33" name="Oval 163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34" name="Oval 164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sp>
          <p:nvSpPr>
            <p:cNvPr id="229" name="Text Box 165"/>
            <p:cNvSpPr txBox="1">
              <a:spLocks noChangeArrowheads="1"/>
            </p:cNvSpPr>
            <p:nvPr/>
          </p:nvSpPr>
          <p:spPr bwMode="gray">
            <a:xfrm>
              <a:off x="1488" y="1352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400" dirty="0">
                  <a:solidFill>
                    <a:srgbClr val="000000"/>
                  </a:solidFill>
                </a:rPr>
                <a:t>1</a:t>
              </a:r>
            </a:p>
          </p:txBody>
        </p:sp>
      </p:grpSp>
      <p:grpSp>
        <p:nvGrpSpPr>
          <p:cNvPr id="240" name="Group 174"/>
          <p:cNvGrpSpPr>
            <a:grpSpLocks/>
          </p:cNvGrpSpPr>
          <p:nvPr/>
        </p:nvGrpSpPr>
        <p:grpSpPr bwMode="auto">
          <a:xfrm>
            <a:off x="1591503" y="3931578"/>
            <a:ext cx="5364162" cy="528638"/>
            <a:chOff x="1209" y="2280"/>
            <a:chExt cx="3360" cy="333"/>
          </a:xfrm>
        </p:grpSpPr>
        <p:sp>
          <p:nvSpPr>
            <p:cNvPr id="241" name="AutoShape 94"/>
            <p:cNvSpPr>
              <a:spLocks noChangeArrowheads="1"/>
            </p:cNvSpPr>
            <p:nvPr/>
          </p:nvSpPr>
          <p:spPr bwMode="gray">
            <a:xfrm>
              <a:off x="1209" y="2280"/>
              <a:ext cx="3360" cy="32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48BE67"/>
                </a:gs>
                <a:gs pos="100000">
                  <a:srgbClr val="48BE67">
                    <a:gamma/>
                    <a:tint val="36471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2" name="AutoShape 95"/>
            <p:cNvSpPr>
              <a:spLocks noChangeArrowheads="1"/>
            </p:cNvSpPr>
            <p:nvPr/>
          </p:nvSpPr>
          <p:spPr bwMode="gray">
            <a:xfrm>
              <a:off x="1238" y="2517"/>
              <a:ext cx="331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9FE9AA"/>
                </a:gs>
                <a:gs pos="100000">
                  <a:srgbClr val="9FE9AA">
                    <a:gamma/>
                    <a:tint val="42353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3" name="AutoShape 96"/>
            <p:cNvSpPr>
              <a:spLocks noChangeArrowheads="1"/>
            </p:cNvSpPr>
            <p:nvPr/>
          </p:nvSpPr>
          <p:spPr bwMode="gray">
            <a:xfrm>
              <a:off x="1238" y="2287"/>
              <a:ext cx="331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4DC976">
                    <a:gamma/>
                    <a:tint val="33333"/>
                    <a:invGamma/>
                  </a:srgbClr>
                </a:gs>
                <a:gs pos="100000">
                  <a:srgbClr val="4DC9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4" name="Text Box 97"/>
            <p:cNvSpPr txBox="1">
              <a:spLocks noChangeArrowheads="1"/>
            </p:cNvSpPr>
            <p:nvPr/>
          </p:nvSpPr>
          <p:spPr bwMode="gray">
            <a:xfrm>
              <a:off x="1785" y="2318"/>
              <a:ext cx="201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ru-RU" sz="20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Для чего нужны границы?</a:t>
              </a:r>
              <a:endPara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45" name="Group 98"/>
            <p:cNvGrpSpPr>
              <a:grpSpLocks/>
            </p:cNvGrpSpPr>
            <p:nvPr/>
          </p:nvGrpSpPr>
          <p:grpSpPr bwMode="auto">
            <a:xfrm>
              <a:off x="1449" y="2280"/>
              <a:ext cx="336" cy="333"/>
              <a:chOff x="1289" y="582"/>
              <a:chExt cx="668" cy="668"/>
            </a:xfrm>
          </p:grpSpPr>
          <p:sp>
            <p:nvSpPr>
              <p:cNvPr id="247" name="Oval 99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8" name="Oval 100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49" name="Oval 101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50" name="Oval 102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51" name="Oval 103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sp>
          <p:nvSpPr>
            <p:cNvPr id="246" name="Text Box 104"/>
            <p:cNvSpPr txBox="1">
              <a:spLocks noChangeArrowheads="1"/>
            </p:cNvSpPr>
            <p:nvPr/>
          </p:nvSpPr>
          <p:spPr bwMode="gray">
            <a:xfrm>
              <a:off x="1497" y="2288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</a:rPr>
                <a:t>3</a:t>
              </a:r>
            </a:p>
          </p:txBody>
        </p:sp>
      </p:grpSp>
      <p:grpSp>
        <p:nvGrpSpPr>
          <p:cNvPr id="101" name="Group 168"/>
          <p:cNvGrpSpPr>
            <a:grpSpLocks/>
          </p:cNvGrpSpPr>
          <p:nvPr/>
        </p:nvGrpSpPr>
        <p:grpSpPr bwMode="auto">
          <a:xfrm>
            <a:off x="1667703" y="6148937"/>
            <a:ext cx="5334000" cy="528638"/>
            <a:chOff x="1200" y="1344"/>
            <a:chExt cx="3360" cy="333"/>
          </a:xfrm>
        </p:grpSpPr>
        <p:sp>
          <p:nvSpPr>
            <p:cNvPr id="102" name="AutoShape 113"/>
            <p:cNvSpPr>
              <a:spLocks noChangeArrowheads="1"/>
            </p:cNvSpPr>
            <p:nvPr/>
          </p:nvSpPr>
          <p:spPr bwMode="gray">
            <a:xfrm>
              <a:off x="1200" y="1352"/>
              <a:ext cx="3360" cy="32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2DE78"/>
                </a:gs>
                <a:gs pos="100000">
                  <a:srgbClr val="F2DE78">
                    <a:gamma/>
                    <a:tint val="39216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" name="AutoShape 114"/>
            <p:cNvSpPr>
              <a:spLocks noChangeArrowheads="1"/>
            </p:cNvSpPr>
            <p:nvPr/>
          </p:nvSpPr>
          <p:spPr bwMode="gray">
            <a:xfrm>
              <a:off x="1229" y="1589"/>
              <a:ext cx="331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8F6B4"/>
                </a:gs>
                <a:gs pos="100000">
                  <a:srgbClr val="F8F6B4">
                    <a:gamma/>
                    <a:tint val="27451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" name="AutoShape 115"/>
            <p:cNvSpPr>
              <a:spLocks noChangeArrowheads="1"/>
            </p:cNvSpPr>
            <p:nvPr/>
          </p:nvSpPr>
          <p:spPr bwMode="gray">
            <a:xfrm>
              <a:off x="1229" y="1359"/>
              <a:ext cx="331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DED85">
                    <a:gamma/>
                    <a:tint val="27451"/>
                    <a:invGamma/>
                  </a:srgbClr>
                </a:gs>
                <a:gs pos="100000">
                  <a:srgbClr val="EDED85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" name="Text Box 116"/>
            <p:cNvSpPr txBox="1">
              <a:spLocks noChangeArrowheads="1"/>
            </p:cNvSpPr>
            <p:nvPr/>
          </p:nvSpPr>
          <p:spPr bwMode="gray">
            <a:xfrm>
              <a:off x="1776" y="1390"/>
              <a:ext cx="2227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2000" dirty="0">
                  <a:solidFill>
                    <a:srgbClr val="000000"/>
                  </a:solidFill>
                </a:rPr>
                <a:t> </a:t>
              </a:r>
              <a:r>
                <a:rPr lang="ru-RU" sz="20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Игра «Карта моей жизни».</a:t>
              </a:r>
              <a:endPara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06" name="Group 152"/>
            <p:cNvGrpSpPr>
              <a:grpSpLocks/>
            </p:cNvGrpSpPr>
            <p:nvPr/>
          </p:nvGrpSpPr>
          <p:grpSpPr bwMode="auto">
            <a:xfrm>
              <a:off x="1440" y="1344"/>
              <a:ext cx="336" cy="333"/>
              <a:chOff x="1289" y="582"/>
              <a:chExt cx="668" cy="668"/>
            </a:xfrm>
          </p:grpSpPr>
          <p:sp>
            <p:nvSpPr>
              <p:cNvPr id="115" name="Oval 153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6" name="Oval 154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17" name="Oval 155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18" name="Oval 156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19" name="Oval 157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sp>
          <p:nvSpPr>
            <p:cNvPr id="107" name="Text Box 158"/>
            <p:cNvSpPr txBox="1">
              <a:spLocks noChangeArrowheads="1"/>
            </p:cNvSpPr>
            <p:nvPr/>
          </p:nvSpPr>
          <p:spPr bwMode="gray">
            <a:xfrm>
              <a:off x="1488" y="1352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</a:rPr>
                <a:t>1</a:t>
              </a:r>
            </a:p>
          </p:txBody>
        </p:sp>
        <p:grpSp>
          <p:nvGrpSpPr>
            <p:cNvPr id="108" name="Group 159"/>
            <p:cNvGrpSpPr>
              <a:grpSpLocks/>
            </p:cNvGrpSpPr>
            <p:nvPr/>
          </p:nvGrpSpPr>
          <p:grpSpPr bwMode="auto">
            <a:xfrm>
              <a:off x="1440" y="1344"/>
              <a:ext cx="336" cy="333"/>
              <a:chOff x="1289" y="582"/>
              <a:chExt cx="668" cy="668"/>
            </a:xfrm>
          </p:grpSpPr>
          <p:sp>
            <p:nvSpPr>
              <p:cNvPr id="110" name="Oval 160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1" name="Oval 161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12" name="Oval 162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13" name="Oval 163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14" name="Oval 164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sp>
          <p:nvSpPr>
            <p:cNvPr id="109" name="Text Box 165"/>
            <p:cNvSpPr txBox="1">
              <a:spLocks noChangeArrowheads="1"/>
            </p:cNvSpPr>
            <p:nvPr/>
          </p:nvSpPr>
          <p:spPr bwMode="gray">
            <a:xfrm>
              <a:off x="1488" y="1352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ru-RU" sz="2400" dirty="0">
                  <a:solidFill>
                    <a:srgbClr val="000000"/>
                  </a:solidFill>
                </a:rPr>
                <a:t>6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96" name="Group 172"/>
          <p:cNvGrpSpPr>
            <a:grpSpLocks/>
          </p:cNvGrpSpPr>
          <p:nvPr/>
        </p:nvGrpSpPr>
        <p:grpSpPr bwMode="auto">
          <a:xfrm>
            <a:off x="1637801" y="5448026"/>
            <a:ext cx="6617817" cy="669767"/>
            <a:chOff x="1209" y="3198"/>
            <a:chExt cx="3360" cy="333"/>
          </a:xfrm>
        </p:grpSpPr>
        <p:sp>
          <p:nvSpPr>
            <p:cNvPr id="97" name="AutoShape 118"/>
            <p:cNvSpPr>
              <a:spLocks noChangeArrowheads="1"/>
            </p:cNvSpPr>
            <p:nvPr/>
          </p:nvSpPr>
          <p:spPr bwMode="gray">
            <a:xfrm>
              <a:off x="1209" y="3198"/>
              <a:ext cx="3360" cy="32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8D67E1"/>
                </a:gs>
                <a:gs pos="100000">
                  <a:srgbClr val="8D67E1">
                    <a:gamma/>
                    <a:tint val="36471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" name="AutoShape 119"/>
            <p:cNvSpPr>
              <a:spLocks noChangeArrowheads="1"/>
            </p:cNvSpPr>
            <p:nvPr/>
          </p:nvSpPr>
          <p:spPr bwMode="gray">
            <a:xfrm>
              <a:off x="1238" y="3435"/>
              <a:ext cx="331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CFC0F2"/>
                </a:gs>
                <a:gs pos="100000">
                  <a:srgbClr val="CFC0F2">
                    <a:gamma/>
                    <a:tint val="57647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" name="AutoShape 120"/>
            <p:cNvSpPr>
              <a:spLocks noChangeArrowheads="1"/>
            </p:cNvSpPr>
            <p:nvPr/>
          </p:nvSpPr>
          <p:spPr bwMode="gray">
            <a:xfrm>
              <a:off x="1238" y="3205"/>
              <a:ext cx="331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A080E6">
                    <a:gamma/>
                    <a:tint val="54510"/>
                    <a:invGamma/>
                  </a:srgbClr>
                </a:gs>
                <a:gs pos="100000">
                  <a:srgbClr val="A080E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" name="Text Box 121"/>
            <p:cNvSpPr txBox="1">
              <a:spLocks noChangeArrowheads="1"/>
            </p:cNvSpPr>
            <p:nvPr/>
          </p:nvSpPr>
          <p:spPr bwMode="gray">
            <a:xfrm>
              <a:off x="1785" y="3236"/>
              <a:ext cx="2765" cy="1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20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Как формировать личные границы у ребенка?</a:t>
              </a:r>
              <a:endPara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20" name="Group 122"/>
            <p:cNvGrpSpPr>
              <a:grpSpLocks/>
            </p:cNvGrpSpPr>
            <p:nvPr/>
          </p:nvGrpSpPr>
          <p:grpSpPr bwMode="auto">
            <a:xfrm>
              <a:off x="1449" y="3198"/>
              <a:ext cx="336" cy="333"/>
              <a:chOff x="1289" y="582"/>
              <a:chExt cx="668" cy="668"/>
            </a:xfrm>
          </p:grpSpPr>
          <p:sp>
            <p:nvSpPr>
              <p:cNvPr id="122" name="Oval 123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23" name="Oval 124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24" name="Oval 125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25" name="Oval 126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26" name="Oval 127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sp>
          <p:nvSpPr>
            <p:cNvPr id="121" name="Text Box 128"/>
            <p:cNvSpPr txBox="1">
              <a:spLocks noChangeArrowheads="1"/>
            </p:cNvSpPr>
            <p:nvPr/>
          </p:nvSpPr>
          <p:spPr bwMode="gray">
            <a:xfrm>
              <a:off x="1530" y="3232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400" dirty="0">
                  <a:solidFill>
                    <a:srgbClr val="000000"/>
                  </a:solidFill>
                </a:rPr>
                <a:t>5</a:t>
              </a:r>
            </a:p>
          </p:txBody>
        </p:sp>
      </p:grpSp>
      <p:grpSp>
        <p:nvGrpSpPr>
          <p:cNvPr id="140" name="Group 172"/>
          <p:cNvGrpSpPr>
            <a:grpSpLocks/>
          </p:cNvGrpSpPr>
          <p:nvPr/>
        </p:nvGrpSpPr>
        <p:grpSpPr bwMode="auto">
          <a:xfrm>
            <a:off x="1637800" y="5438823"/>
            <a:ext cx="6617817" cy="669767"/>
            <a:chOff x="1209" y="3198"/>
            <a:chExt cx="3360" cy="333"/>
          </a:xfrm>
        </p:grpSpPr>
        <p:sp>
          <p:nvSpPr>
            <p:cNvPr id="141" name="AutoShape 118"/>
            <p:cNvSpPr>
              <a:spLocks noChangeArrowheads="1"/>
            </p:cNvSpPr>
            <p:nvPr/>
          </p:nvSpPr>
          <p:spPr bwMode="gray">
            <a:xfrm>
              <a:off x="1209" y="3198"/>
              <a:ext cx="3360" cy="32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8D67E1"/>
                </a:gs>
                <a:gs pos="100000">
                  <a:srgbClr val="8D67E1">
                    <a:gamma/>
                    <a:tint val="36471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" name="AutoShape 119"/>
            <p:cNvSpPr>
              <a:spLocks noChangeArrowheads="1"/>
            </p:cNvSpPr>
            <p:nvPr/>
          </p:nvSpPr>
          <p:spPr bwMode="gray">
            <a:xfrm>
              <a:off x="1238" y="3435"/>
              <a:ext cx="331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CFC0F2"/>
                </a:gs>
                <a:gs pos="100000">
                  <a:srgbClr val="CFC0F2">
                    <a:gamma/>
                    <a:tint val="57647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" name="AutoShape 120"/>
            <p:cNvSpPr>
              <a:spLocks noChangeArrowheads="1"/>
            </p:cNvSpPr>
            <p:nvPr/>
          </p:nvSpPr>
          <p:spPr bwMode="gray">
            <a:xfrm>
              <a:off x="1238" y="3205"/>
              <a:ext cx="331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A080E6">
                    <a:gamma/>
                    <a:tint val="54510"/>
                    <a:invGamma/>
                  </a:srgbClr>
                </a:gs>
                <a:gs pos="100000">
                  <a:srgbClr val="A080E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" name="Text Box 121"/>
            <p:cNvSpPr txBox="1">
              <a:spLocks noChangeArrowheads="1"/>
            </p:cNvSpPr>
            <p:nvPr/>
          </p:nvSpPr>
          <p:spPr bwMode="gray">
            <a:xfrm>
              <a:off x="1785" y="3236"/>
              <a:ext cx="2765" cy="1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20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Как формировать личные границы у детей</a:t>
              </a:r>
              <a:endPara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45" name="Group 122"/>
            <p:cNvGrpSpPr>
              <a:grpSpLocks/>
            </p:cNvGrpSpPr>
            <p:nvPr/>
          </p:nvGrpSpPr>
          <p:grpSpPr bwMode="auto">
            <a:xfrm>
              <a:off x="1449" y="3198"/>
              <a:ext cx="336" cy="333"/>
              <a:chOff x="1289" y="582"/>
              <a:chExt cx="668" cy="668"/>
            </a:xfrm>
          </p:grpSpPr>
          <p:sp>
            <p:nvSpPr>
              <p:cNvPr id="147" name="Oval 123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48" name="Oval 124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49" name="Oval 125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50" name="Oval 126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51" name="Oval 127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sp>
          <p:nvSpPr>
            <p:cNvPr id="146" name="Text Box 128"/>
            <p:cNvSpPr txBox="1">
              <a:spLocks noChangeArrowheads="1"/>
            </p:cNvSpPr>
            <p:nvPr/>
          </p:nvSpPr>
          <p:spPr bwMode="gray">
            <a:xfrm>
              <a:off x="1530" y="3232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400" dirty="0">
                  <a:solidFill>
                    <a:srgbClr val="000000"/>
                  </a:solidFill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729272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5C77455-D28F-C46C-D2DF-E6B5481D6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435" y="670467"/>
            <a:ext cx="7886700" cy="1047221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почитать о личных границах 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F9FDDFC-2CF7-E81E-5451-AE6A49C6E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9809" y="2351745"/>
            <a:ext cx="7412888" cy="4244364"/>
          </a:xfrm>
        </p:spPr>
        <p:txBody>
          <a:bodyPr>
            <a:normAutofit/>
          </a:bodyPr>
          <a:lstStyle/>
          <a:p>
            <a:r>
              <a:rPr lang="ru-RU" sz="2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Дженни Миллер и Виктория Ламберт. </a:t>
            </a:r>
            <a:r>
              <a:rPr lang="ru-RU" sz="20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«Личные </a:t>
            </a:r>
            <a:r>
              <a:rPr lang="ru-RU" sz="2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границы. Как их устанавливать и </a:t>
            </a:r>
            <a:r>
              <a:rPr lang="ru-RU" sz="20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отстаивать»;</a:t>
            </a:r>
            <a:endParaRPr lang="ru-RU" sz="2000" b="1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Генри Клауд, Джон Таунсенд «</a:t>
            </a:r>
            <a:r>
              <a:rPr lang="ru-RU" sz="2000" b="1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Дети: границы, границы. Как воспитать у ребенка чувство ответственности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  <a:endParaRPr lang="ru-RU" sz="20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Роберт Дж. Маккензи 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«Упрямый </a:t>
            </a:r>
            <a:r>
              <a:rPr lang="ru-RU" sz="20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ребенок: как установить границы дозволенного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  <a:endParaRPr lang="ru-RU" sz="20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Ю. Б.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Гиппенрейтер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«Поведение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 в руках родителей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М. В. </a:t>
            </a:r>
            <a:r>
              <a:rPr lang="ru-RU" sz="20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Осорина</a:t>
            </a:r>
            <a:r>
              <a:rPr lang="ru-RU" sz="20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«Секретный </a:t>
            </a:r>
            <a:r>
              <a:rPr lang="ru-RU" sz="20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мир детей в пространстве мира 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взрослых».</a:t>
            </a:r>
            <a:endParaRPr lang="ru-RU" sz="20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171">
            <a:extLst>
              <a:ext uri="{FF2B5EF4-FFF2-40B4-BE49-F238E27FC236}">
                <a16:creationId xmlns:a16="http://schemas.microsoft.com/office/drawing/2014/main" xmlns="" id="{0BD50169-75D5-6806-0997-DEFB36D4C024}"/>
              </a:ext>
            </a:extLst>
          </p:cNvPr>
          <p:cNvGrpSpPr>
            <a:grpSpLocks/>
          </p:cNvGrpSpPr>
          <p:nvPr/>
        </p:nvGrpSpPr>
        <p:grpSpPr bwMode="auto">
          <a:xfrm>
            <a:off x="685097" y="812510"/>
            <a:ext cx="7757600" cy="1158333"/>
            <a:chOff x="1322" y="1872"/>
            <a:chExt cx="3344" cy="861"/>
          </a:xfrm>
        </p:grpSpPr>
        <p:sp>
          <p:nvSpPr>
            <p:cNvPr id="7" name="AutoShape 7">
              <a:extLst>
                <a:ext uri="{FF2B5EF4-FFF2-40B4-BE49-F238E27FC236}">
                  <a16:creationId xmlns:a16="http://schemas.microsoft.com/office/drawing/2014/main" xmlns="" id="{4A0ECBC9-CA06-378E-8969-ABB146D8C4F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354" y="2650"/>
              <a:ext cx="331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ADE2F5"/>
                </a:gs>
                <a:gs pos="100000">
                  <a:srgbClr val="ADE2F5">
                    <a:gamma/>
                    <a:tint val="51373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AutoShape 8">
              <a:extLst>
                <a:ext uri="{FF2B5EF4-FFF2-40B4-BE49-F238E27FC236}">
                  <a16:creationId xmlns:a16="http://schemas.microsoft.com/office/drawing/2014/main" xmlns="" id="{EC919450-B625-3332-DE0E-FBF57C40FB6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322" y="1907"/>
              <a:ext cx="331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80D4F2">
                    <a:gamma/>
                    <a:tint val="33333"/>
                    <a:invGamma/>
                  </a:srgbClr>
                </a:gs>
                <a:gs pos="100000">
                  <a:srgbClr val="80D4F2"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Text Box 16">
              <a:extLst>
                <a:ext uri="{FF2B5EF4-FFF2-40B4-BE49-F238E27FC236}">
                  <a16:creationId xmlns:a16="http://schemas.microsoft.com/office/drawing/2014/main" xmlns="" id="{4286E6F3-B32A-5E54-9BAD-BB95A414EB8A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805" y="1872"/>
              <a:ext cx="2643" cy="1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endPara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053524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1626" y="2189783"/>
            <a:ext cx="7886700" cy="1047221"/>
          </a:xfrm>
        </p:spPr>
        <p:txBody>
          <a:bodyPr/>
          <a:lstStyle/>
          <a:p>
            <a:pPr algn="ctr"/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27464" y="3503333"/>
            <a:ext cx="7015024" cy="3837338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/>
              <a:t>Умение выстраивать свои личностные границы, и бережное отношение к границам детей – делает отношения комфортными и приятными.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44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707BA35-069A-446A-9B69-78042F4567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None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Границы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- это определенного рода договор с окружающими людьми (в данном случае - с ребенком), что допустимо делать в той или иной ситуации, а что - ни в коем случае. </a:t>
            </a:r>
          </a:p>
          <a:p>
            <a:pPr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В психологическом смысле границы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— это понимание собственного «Я» как отдельной личности. Где мы, а где не мы, что мы можем выбрать, а что не можем, что мы в состоянии вынести, а что нет, что мы чувствуем и чего не чувствуем, что нам нравится и что нам не нравится, чего мы хотим и чего не хотим».         (Г. Клауд).</a:t>
            </a:r>
          </a:p>
          <a:p>
            <a:endParaRPr lang="ru-RU" dirty="0"/>
          </a:p>
        </p:txBody>
      </p:sp>
      <p:grpSp>
        <p:nvGrpSpPr>
          <p:cNvPr id="4" name="Group 174"/>
          <p:cNvGrpSpPr>
            <a:grpSpLocks/>
          </p:cNvGrpSpPr>
          <p:nvPr/>
        </p:nvGrpSpPr>
        <p:grpSpPr bwMode="auto">
          <a:xfrm>
            <a:off x="1484354" y="559352"/>
            <a:ext cx="6349285" cy="1091183"/>
            <a:chOff x="1209" y="2280"/>
            <a:chExt cx="3360" cy="323"/>
          </a:xfrm>
        </p:grpSpPr>
        <p:sp>
          <p:nvSpPr>
            <p:cNvPr id="5" name="AutoShape 94"/>
            <p:cNvSpPr>
              <a:spLocks noChangeArrowheads="1"/>
            </p:cNvSpPr>
            <p:nvPr/>
          </p:nvSpPr>
          <p:spPr bwMode="gray">
            <a:xfrm>
              <a:off x="1209" y="2280"/>
              <a:ext cx="3360" cy="32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48BE67"/>
                </a:gs>
                <a:gs pos="100000">
                  <a:srgbClr val="48BE67">
                    <a:gamma/>
                    <a:tint val="36471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ru-RU" sz="3200" b="1" i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Понятие «Границы»</a:t>
              </a:r>
              <a:endPara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AutoShape 95"/>
            <p:cNvSpPr>
              <a:spLocks noChangeArrowheads="1"/>
            </p:cNvSpPr>
            <p:nvPr/>
          </p:nvSpPr>
          <p:spPr bwMode="gray">
            <a:xfrm>
              <a:off x="1238" y="2517"/>
              <a:ext cx="331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9FE9AA"/>
                </a:gs>
                <a:gs pos="100000">
                  <a:srgbClr val="9FE9AA">
                    <a:gamma/>
                    <a:tint val="42353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AutoShape 96"/>
            <p:cNvSpPr>
              <a:spLocks noChangeArrowheads="1"/>
            </p:cNvSpPr>
            <p:nvPr/>
          </p:nvSpPr>
          <p:spPr bwMode="gray">
            <a:xfrm>
              <a:off x="1238" y="2287"/>
              <a:ext cx="331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4DC976">
                    <a:gamma/>
                    <a:tint val="33333"/>
                    <a:invGamma/>
                  </a:srgbClr>
                </a:gs>
                <a:gs pos="100000">
                  <a:srgbClr val="4DC9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Text Box 97"/>
            <p:cNvSpPr txBox="1">
              <a:spLocks noChangeArrowheads="1"/>
            </p:cNvSpPr>
            <p:nvPr/>
          </p:nvSpPr>
          <p:spPr bwMode="gray">
            <a:xfrm>
              <a:off x="2061" y="2304"/>
              <a:ext cx="201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endPara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8176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707BA35-069A-446A-9B69-78042F4567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692728"/>
            <a:ext cx="7886700" cy="5484236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Психологические границы личности ребёнка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— очень важный показатель личностного здоровья и благополучия. Как не бывает полноценного государства без ограничения территории, не может быть и благополучной личности без сформированных и осознаваемых границ.</a:t>
            </a:r>
          </a:p>
          <a:p>
            <a:pPr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Границы могут быть: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9" name="Picture 2" descr="e:\Users\Admin_1\Desktop\tipy-lichnyh-gran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0871" y="3518504"/>
            <a:ext cx="6322751" cy="27925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48176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707BA35-069A-446A-9B69-78042F4567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39688" algn="just">
              <a:buNone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cap="all" dirty="0">
                <a:latin typeface="Times New Roman" pitchFamily="18" charset="0"/>
                <a:cs typeface="Times New Roman" pitchFamily="18" charset="0"/>
              </a:rPr>
              <a:t>ФИЗИЧЕСКИЕ ГРАНИЦЫ -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это наше тело и пространство около него. </a:t>
            </a:r>
            <a:r>
              <a:rPr lang="ru-RU" cap="all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Также сюда входит право на удовлетворение всех физиологических потребностей организма (потребность в еде, во сне и т. д.).</a:t>
            </a:r>
          </a:p>
          <a:p>
            <a:pPr algn="just">
              <a:buNone/>
            </a:pPr>
            <a:endParaRPr lang="ru-RU" dirty="0"/>
          </a:p>
        </p:txBody>
      </p:sp>
      <p:grpSp>
        <p:nvGrpSpPr>
          <p:cNvPr id="2" name="Group 174"/>
          <p:cNvGrpSpPr>
            <a:grpSpLocks/>
          </p:cNvGrpSpPr>
          <p:nvPr/>
        </p:nvGrpSpPr>
        <p:grpSpPr bwMode="auto">
          <a:xfrm>
            <a:off x="1484354" y="559352"/>
            <a:ext cx="6349285" cy="1091183"/>
            <a:chOff x="1209" y="2280"/>
            <a:chExt cx="3360" cy="323"/>
          </a:xfrm>
        </p:grpSpPr>
        <p:sp>
          <p:nvSpPr>
            <p:cNvPr id="5" name="AutoShape 94"/>
            <p:cNvSpPr>
              <a:spLocks noChangeArrowheads="1"/>
            </p:cNvSpPr>
            <p:nvPr/>
          </p:nvSpPr>
          <p:spPr bwMode="gray">
            <a:xfrm>
              <a:off x="1209" y="2280"/>
              <a:ext cx="3360" cy="32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48BE67"/>
                </a:gs>
                <a:gs pos="100000">
                  <a:srgbClr val="48BE67">
                    <a:gamma/>
                    <a:tint val="36471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ru-RU" sz="3200" b="1" i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Виды личных границ</a:t>
              </a:r>
              <a:endPara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AutoShape 95"/>
            <p:cNvSpPr>
              <a:spLocks noChangeArrowheads="1"/>
            </p:cNvSpPr>
            <p:nvPr/>
          </p:nvSpPr>
          <p:spPr bwMode="gray">
            <a:xfrm>
              <a:off x="1238" y="2517"/>
              <a:ext cx="331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9FE9AA"/>
                </a:gs>
                <a:gs pos="100000">
                  <a:srgbClr val="9FE9AA">
                    <a:gamma/>
                    <a:tint val="42353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AutoShape 96"/>
            <p:cNvSpPr>
              <a:spLocks noChangeArrowheads="1"/>
            </p:cNvSpPr>
            <p:nvPr/>
          </p:nvSpPr>
          <p:spPr bwMode="gray">
            <a:xfrm>
              <a:off x="1238" y="2287"/>
              <a:ext cx="331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4DC976">
                    <a:gamma/>
                    <a:tint val="33333"/>
                    <a:invGamma/>
                  </a:srgbClr>
                </a:gs>
                <a:gs pos="100000">
                  <a:srgbClr val="4DC9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Text Box 97"/>
            <p:cNvSpPr txBox="1">
              <a:spLocks noChangeArrowheads="1"/>
            </p:cNvSpPr>
            <p:nvPr/>
          </p:nvSpPr>
          <p:spPr bwMode="gray">
            <a:xfrm>
              <a:off x="2061" y="2304"/>
              <a:ext cx="201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endPara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9" name="Picture 5" descr="e:\Users\Admin_1\Desktop\1600144278_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6501" y="3824227"/>
            <a:ext cx="5847317" cy="26754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48176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707BA35-069A-446A-9B69-78042F4567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ПСИХОЛОГИЧЕСКИЕ ГРАНИЦЫ - это наши фантазии о себе, окружающем мире и других людях. Наши память, знания, мысли, эмоции, чувства - это зона нашего комфорта и гармонии, а также нашего внутреннего и внешнего мира. </a:t>
            </a:r>
          </a:p>
          <a:p>
            <a:pPr marL="0" indent="0" algn="just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dirty="0"/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2" cstate="print"/>
          <a:srcRect t="22223" r="2778" b="3704"/>
          <a:stretch>
            <a:fillRect/>
          </a:stretch>
        </p:blipFill>
        <p:spPr bwMode="auto">
          <a:xfrm>
            <a:off x="1874981" y="3895054"/>
            <a:ext cx="5366327" cy="2653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481769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707BA35-069A-446A-9B69-78042F4567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Известный семейный психолог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Петрановская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Л.В. рассказывает о нескольких видах границ, которые обязательно должен учитывать родитель:</a:t>
            </a:r>
          </a:p>
          <a:p>
            <a:pPr marL="0" indent="0" algn="just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446088" algn="l"/>
              </a:tabLst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Границы тела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Границы чувств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Границы личного пространства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Границы отношений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Границы личных планов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     </a:t>
            </a:r>
            <a:r>
              <a:rPr lang="ru-RU" dirty="0"/>
              <a:t>                        </a:t>
            </a:r>
          </a:p>
          <a:p>
            <a:pPr marL="0" indent="0" algn="just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81769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707BA35-069A-446A-9B69-78042F4567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0177" y="1371600"/>
            <a:ext cx="7886700" cy="5334000"/>
          </a:xfrm>
        </p:spPr>
        <p:txBody>
          <a:bodyPr>
            <a:normAutofit fontScale="40000" lnSpcReduction="20000"/>
          </a:bodyPr>
          <a:lstStyle/>
          <a:p>
            <a:pPr marL="0" indent="0" algn="just">
              <a:buNone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  <a:tabLst>
                <a:tab pos="457200" algn="l"/>
              </a:tabLst>
            </a:pPr>
            <a:r>
              <a:rPr lang="ru-RU" sz="4000" dirty="0">
                <a:solidFill>
                  <a:srgbClr val="231F2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Вы часто одеваете и раздеваете ребёнка старше 3-х лет?</a:t>
            </a:r>
            <a:endParaRPr lang="ru-RU" sz="4000" dirty="0">
              <a:solidFill>
                <a:srgbClr val="231F2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  <a:tabLst>
                <a:tab pos="457200" algn="l"/>
              </a:tabLst>
            </a:pPr>
            <a:r>
              <a:rPr lang="ru-RU" sz="4000" dirty="0">
                <a:solidFill>
                  <a:srgbClr val="231F2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Вы часто переодеваетесь при ребёнке?</a:t>
            </a:r>
            <a:endParaRPr lang="ru-RU" sz="4000" dirty="0">
              <a:solidFill>
                <a:srgbClr val="231F2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  <a:tabLst>
                <a:tab pos="457200" algn="l"/>
              </a:tabLst>
            </a:pPr>
            <a:r>
              <a:rPr lang="ru-RU" sz="4000" dirty="0">
                <a:solidFill>
                  <a:srgbClr val="231F2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Вы самостоятельно сортируете одежду и игрушки, из которых ребёнок вырос?</a:t>
            </a:r>
            <a:endParaRPr lang="ru-RU" sz="4000" dirty="0">
              <a:solidFill>
                <a:srgbClr val="231F2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  <a:tabLst>
                <a:tab pos="457200" algn="l"/>
              </a:tabLst>
            </a:pPr>
            <a:r>
              <a:rPr lang="ru-RU" sz="4000" dirty="0">
                <a:solidFill>
                  <a:srgbClr val="231F2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Вы обсуждаете личную жизнь ребёнка с родными и друзьями (болезни, комплексы, первая любовь)?</a:t>
            </a:r>
            <a:endParaRPr lang="ru-RU" sz="4000" dirty="0">
              <a:solidFill>
                <a:srgbClr val="231F2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  <a:tabLst>
                <a:tab pos="457200" algn="l"/>
              </a:tabLst>
            </a:pPr>
            <a:r>
              <a:rPr lang="ru-RU" sz="4000" dirty="0">
                <a:solidFill>
                  <a:srgbClr val="231F2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Вы обсуждаете частную жизнь ребёнка с посторонними людьми в его присутствии?</a:t>
            </a:r>
            <a:endParaRPr lang="ru-RU" sz="4000" dirty="0">
              <a:solidFill>
                <a:srgbClr val="231F2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  <a:tabLst>
                <a:tab pos="457200" algn="l"/>
              </a:tabLst>
            </a:pPr>
            <a:r>
              <a:rPr lang="ru-RU" sz="4000" dirty="0">
                <a:solidFill>
                  <a:srgbClr val="231F2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Вы часто даете советы ребёнку о его внешнем виде, друзьях, поведении без его просьбы?</a:t>
            </a:r>
            <a:endParaRPr lang="ru-RU" sz="4000" dirty="0">
              <a:solidFill>
                <a:srgbClr val="231F2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  <a:tabLst>
                <a:tab pos="457200" algn="l"/>
              </a:tabLst>
            </a:pPr>
            <a:r>
              <a:rPr lang="ru-RU" sz="4000" dirty="0">
                <a:solidFill>
                  <a:srgbClr val="231F2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Вы упорно расспрашиваете ребёнка о его частной жизни — друзьях, подругах?</a:t>
            </a:r>
            <a:endParaRPr lang="ru-RU" sz="4000" dirty="0">
              <a:solidFill>
                <a:srgbClr val="231F2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  <a:tabLst>
                <a:tab pos="457200" algn="l"/>
              </a:tabLst>
            </a:pPr>
            <a:r>
              <a:rPr lang="ru-RU" sz="4000" dirty="0">
                <a:solidFill>
                  <a:srgbClr val="231F2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Вы часто рассказываете ребёнку о своей личной жизни (о делах, друзьях, подругах, работе), даже если он не заинтересован?</a:t>
            </a:r>
            <a:endParaRPr lang="ru-RU" sz="4000" dirty="0">
              <a:solidFill>
                <a:srgbClr val="231F2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  <a:tabLst>
                <a:tab pos="457200" algn="l"/>
              </a:tabLst>
            </a:pPr>
            <a:r>
              <a:rPr lang="ru-RU" sz="4000" dirty="0">
                <a:solidFill>
                  <a:srgbClr val="231F2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Вы часто настаиваете на том, чтобы ребёнок съел определенное блюдо, надел определенную одежду, сделал именно то, что вы сказали?</a:t>
            </a:r>
            <a:endParaRPr lang="ru-RU" sz="4000" dirty="0">
              <a:solidFill>
                <a:srgbClr val="231F2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  <a:tabLst>
                <a:tab pos="457200" algn="l"/>
              </a:tabLst>
            </a:pPr>
            <a:r>
              <a:rPr lang="ru-RU" sz="4000" dirty="0">
                <a:solidFill>
                  <a:srgbClr val="231F2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Вы принимаете решение самостоятельно, даже если ребёнок сам может решить?</a:t>
            </a:r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  <a:buNone/>
              <a:tabLst>
                <a:tab pos="457200" algn="l"/>
              </a:tabLst>
            </a:pPr>
            <a:endParaRPr lang="ru-RU" sz="2500" dirty="0">
              <a:solidFill>
                <a:srgbClr val="231F2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</a:pPr>
            <a:r>
              <a:rPr lang="ru-RU" sz="2500" dirty="0">
                <a:solidFill>
                  <a:srgbClr val="231F2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231F2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Если у вас меньше 3 «да» </a:t>
            </a:r>
            <a:r>
              <a:rPr lang="ru-RU" dirty="0">
                <a:solidFill>
                  <a:srgbClr val="231F2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— вы правильно обозначили границы как свои, так и ребёнка.</a:t>
            </a:r>
            <a:endParaRPr lang="ru-RU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</a:pPr>
            <a:r>
              <a:rPr lang="ru-RU" dirty="0">
                <a:solidFill>
                  <a:srgbClr val="231F2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231F2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Если у вас 4–6 «да» </a:t>
            </a:r>
            <a:r>
              <a:rPr lang="ru-RU" dirty="0">
                <a:solidFill>
                  <a:srgbClr val="231F2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— попробуйте больше доверять своему ребёнку. Кстати, у вас есть хобби?</a:t>
            </a:r>
            <a:endParaRPr lang="ru-RU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</a:pPr>
            <a:r>
              <a:rPr lang="ru-RU" dirty="0">
                <a:solidFill>
                  <a:srgbClr val="231F2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231F2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Если у вас 7–9 «да»</a:t>
            </a:r>
            <a:r>
              <a:rPr lang="ru-RU" dirty="0">
                <a:solidFill>
                  <a:srgbClr val="231F2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— вероятно у вас некоторые проблемы с определением и соблюдением границ. Или вы живете интересами ребёнка, или же навязываете ребёнку чужую роль. Пересмотрите статью и откорректируйте границы.</a:t>
            </a:r>
            <a:endParaRPr lang="ru-RU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</a:pPr>
            <a:r>
              <a:rPr lang="ru-RU" dirty="0">
                <a:solidFill>
                  <a:srgbClr val="231F2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231F2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Если у вас 10 «да» </a:t>
            </a:r>
            <a:r>
              <a:rPr lang="ru-RU" dirty="0">
                <a:solidFill>
                  <a:srgbClr val="231F2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— это просто катастрофа. Ваши отношения с ребёнком требуют немедленного изменения. Возможно следует обратиться к психологу.</a:t>
            </a:r>
            <a:endParaRPr lang="ru-RU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rgbClr val="231F2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Уметь выстраивать границы — это история не о желании отгородиться от ребёнка. Это о том, как научить малыша уважать родителей, понимать их интересы и потребности. А для родителей — это самостоятельность ребёнка, уважение к его личному пространству.</a:t>
            </a:r>
            <a:endParaRPr lang="ru-RU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dirty="0"/>
          </a:p>
        </p:txBody>
      </p:sp>
      <p:sp>
        <p:nvSpPr>
          <p:cNvPr id="5" name="AutoShape 94"/>
          <p:cNvSpPr>
            <a:spLocks noChangeArrowheads="1"/>
          </p:cNvSpPr>
          <p:nvPr/>
        </p:nvSpPr>
        <p:spPr bwMode="gray">
          <a:xfrm>
            <a:off x="1281154" y="439279"/>
            <a:ext cx="6349285" cy="109118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48BE67"/>
              </a:gs>
              <a:gs pos="100000">
                <a:srgbClr val="48BE67">
                  <a:gamma/>
                  <a:tint val="36471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1600" b="1" dirty="0">
                <a:solidFill>
                  <a:srgbClr val="231F2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2. Самодиагностика </a:t>
            </a:r>
          </a:p>
          <a:p>
            <a:pPr algn="ctr"/>
            <a:r>
              <a:rPr lang="ru-RU" sz="1600" b="1" dirty="0">
                <a:solidFill>
                  <a:srgbClr val="231F2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«Нарушаете ли вы личные границы вашего ребёнка?»</a:t>
            </a:r>
          </a:p>
          <a:p>
            <a:pPr algn="ctr"/>
            <a:r>
              <a:rPr lang="ru-RU" sz="1200" b="1" i="1" dirty="0">
                <a:solidFill>
                  <a:srgbClr val="231F2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Пройдите тест, приведенный ниже. </a:t>
            </a:r>
            <a:r>
              <a:rPr lang="ru-RU" sz="1400" b="1" i="1" dirty="0">
                <a:solidFill>
                  <a:srgbClr val="231F2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За каждое «да» ставьте себе 1 балл.</a:t>
            </a:r>
            <a:endParaRPr lang="en-US" sz="14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81769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707BA35-069A-446A-9B69-78042F4567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70000"/>
            <a:ext cx="7886700" cy="5278582"/>
          </a:xfrm>
        </p:spPr>
        <p:txBody>
          <a:bodyPr>
            <a:normAutofit fontScale="77500" lnSpcReduction="20000"/>
          </a:bodyPr>
          <a:lstStyle/>
          <a:p>
            <a:pPr lvl="0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уважайте и принимайте право ребенка иметь свое мнение;</a:t>
            </a:r>
          </a:p>
          <a:p>
            <a:pPr lvl="0"/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позволяйте делать выбор или участвовать в обсуждении вопросов, которые относятся к границам ребенка</a:t>
            </a:r>
          </a:p>
          <a:p>
            <a:pPr lvl="0"/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разрешайте иметь, принимать и выражать все без исключения чувства, учите ребенка распознавать свои чувства и чувства других;</a:t>
            </a:r>
          </a:p>
          <a:p>
            <a:pPr lvl="0"/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позволяйте ребёнку сталкиваться с последствиями собственного выбора;</a:t>
            </a:r>
          </a:p>
          <a:p>
            <a:pPr lvl="0"/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учите ребёнка планировать дела и старайтесь придерживаться режима;</a:t>
            </a:r>
          </a:p>
          <a:p>
            <a:pPr lvl="0"/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давайте возможность ребёнку пользоваться его личными вещами так, как он хочет;</a:t>
            </a:r>
          </a:p>
          <a:p>
            <a:pPr lvl="0"/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четко говорите «нет» и соблюдайте договоренности;</a:t>
            </a:r>
          </a:p>
          <a:p>
            <a:pPr lvl="0"/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исключите физические наказания, крики, оскорбления;</a:t>
            </a:r>
          </a:p>
          <a:p>
            <a:pPr lvl="0"/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никогда не сравнивайте ребёнка с другими;</a:t>
            </a:r>
          </a:p>
          <a:p>
            <a:pPr lvl="0"/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не вторгайтесь в жизнь ребёнка под предлогом заботы.</a:t>
            </a:r>
          </a:p>
          <a:p>
            <a:pPr algn="ctr">
              <a:buNone/>
            </a:pPr>
            <a:r>
              <a:rPr lang="ru-RU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ПОМНИТЕ!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 Ребенок не рождается с готовыми границами! 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 Границы усваиваются благодаря правильному общению и дисциплине.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dirty="0"/>
          </a:p>
        </p:txBody>
      </p:sp>
      <p:grpSp>
        <p:nvGrpSpPr>
          <p:cNvPr id="2" name="Group 174"/>
          <p:cNvGrpSpPr>
            <a:grpSpLocks/>
          </p:cNvGrpSpPr>
          <p:nvPr/>
        </p:nvGrpSpPr>
        <p:grpSpPr bwMode="auto">
          <a:xfrm>
            <a:off x="1244208" y="420806"/>
            <a:ext cx="6532810" cy="1297158"/>
            <a:chOff x="1209" y="2280"/>
            <a:chExt cx="3360" cy="323"/>
          </a:xfrm>
        </p:grpSpPr>
        <p:sp>
          <p:nvSpPr>
            <p:cNvPr id="5" name="AutoShape 94"/>
            <p:cNvSpPr>
              <a:spLocks noChangeArrowheads="1"/>
            </p:cNvSpPr>
            <p:nvPr/>
          </p:nvSpPr>
          <p:spPr bwMode="gray">
            <a:xfrm>
              <a:off x="1209" y="2280"/>
              <a:ext cx="3360" cy="32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48BE67"/>
                </a:gs>
                <a:gs pos="100000">
                  <a:srgbClr val="48BE67">
                    <a:gamma/>
                    <a:tint val="36471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ru-RU" sz="20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С целью профилактики нарушения границ в семье, </a:t>
              </a:r>
            </a:p>
            <a:p>
              <a:pPr algn="ctr"/>
              <a:r>
                <a:rPr lang="ru-RU" sz="20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выполняйте простые рекомендации:</a:t>
              </a:r>
              <a:endParaRPr lang="en-US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Text Box 97"/>
            <p:cNvSpPr txBox="1">
              <a:spLocks noChangeArrowheads="1"/>
            </p:cNvSpPr>
            <p:nvPr/>
          </p:nvSpPr>
          <p:spPr bwMode="gray">
            <a:xfrm>
              <a:off x="2061" y="2304"/>
              <a:ext cx="201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endPara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81769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885</TotalTime>
  <Words>938</Words>
  <Application>Microsoft Office PowerPoint</Application>
  <PresentationFormat>Экран (4:3)</PresentationFormat>
  <Paragraphs>134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Office Theme</vt:lpstr>
      <vt:lpstr>Презентация PowerPoint</vt:lpstr>
      <vt:lpstr>Границы что это такое и для чего они нужны дошкольнику?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Формирование личных границ у ребенка  Реакции родителей на нарушение ребенком границ в отношениях  </vt:lpstr>
      <vt:lpstr>  Формирование личных границ у ребенка  Техники постановки границ</vt:lpstr>
      <vt:lpstr>Презентация PowerPoint</vt:lpstr>
      <vt:lpstr>Презентация PowerPoint</vt:lpstr>
      <vt:lpstr>Презентация PowerPoint</vt:lpstr>
      <vt:lpstr>Презентация PowerPoint</vt:lpstr>
      <vt:lpstr> Что почитать о личных границах ?</vt:lpstr>
      <vt:lpstr>Спасибо за внимание!</vt:lpstr>
    </vt:vector>
  </TitlesOfParts>
  <Company>PJSC "New Engineering Technologies"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Людмила Ю. Лучинина</cp:lastModifiedBy>
  <cp:revision>77</cp:revision>
  <dcterms:created xsi:type="dcterms:W3CDTF">2016-11-18T14:12:19Z</dcterms:created>
  <dcterms:modified xsi:type="dcterms:W3CDTF">2022-05-30T03:32:51Z</dcterms:modified>
</cp:coreProperties>
</file>